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2" r:id="rId3"/>
    <p:sldId id="328" r:id="rId4"/>
    <p:sldId id="315" r:id="rId5"/>
    <p:sldId id="301" r:id="rId6"/>
    <p:sldId id="312" r:id="rId7"/>
    <p:sldId id="329" r:id="rId8"/>
    <p:sldId id="313" r:id="rId9"/>
    <p:sldId id="330" r:id="rId10"/>
    <p:sldId id="331" r:id="rId11"/>
    <p:sldId id="332" r:id="rId12"/>
    <p:sldId id="333" r:id="rId13"/>
    <p:sldId id="334" r:id="rId14"/>
    <p:sldId id="335" r:id="rId15"/>
    <p:sldId id="357" r:id="rId16"/>
    <p:sldId id="336" r:id="rId17"/>
    <p:sldId id="337" r:id="rId18"/>
    <p:sldId id="338" r:id="rId19"/>
    <p:sldId id="339" r:id="rId20"/>
    <p:sldId id="340" r:id="rId21"/>
    <p:sldId id="341" r:id="rId22"/>
    <p:sldId id="309" r:id="rId23"/>
    <p:sldId id="317" r:id="rId24"/>
    <p:sldId id="344" r:id="rId25"/>
    <p:sldId id="345" r:id="rId26"/>
    <p:sldId id="319" r:id="rId27"/>
    <p:sldId id="342" r:id="rId28"/>
    <p:sldId id="346" r:id="rId29"/>
    <p:sldId id="347" r:id="rId30"/>
    <p:sldId id="320" r:id="rId31"/>
    <p:sldId id="348" r:id="rId32"/>
    <p:sldId id="358" r:id="rId33"/>
    <p:sldId id="327" r:id="rId34"/>
    <p:sldId id="360" r:id="rId35"/>
    <p:sldId id="349" r:id="rId36"/>
    <p:sldId id="353" r:id="rId37"/>
    <p:sldId id="350" r:id="rId38"/>
    <p:sldId id="351" r:id="rId39"/>
    <p:sldId id="359" r:id="rId40"/>
    <p:sldId id="356" r:id="rId41"/>
    <p:sldId id="352" r:id="rId42"/>
    <p:sldId id="354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607A641-D31B-4351-B058-53A132B186D3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AAD970A-4AFB-445A-B6C5-7615801CD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DDA1E-BC44-4F25-A3CC-95B57A620A24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21F7-6975-4946-AB47-3D493245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2C3A3-1006-4E7F-A9CE-E106ED42A5EE}" type="slidenum">
              <a:rPr lang="en-US"/>
              <a:pPr/>
              <a:t>32</a:t>
            </a:fld>
            <a:endParaRPr lang="en-US"/>
          </a:p>
        </p:txBody>
      </p:sp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2497B-4507-45C8-AE44-6358B0FD8488}" type="slidenum">
              <a:rPr lang="en-US"/>
              <a:pPr/>
              <a:t>34</a:t>
            </a:fld>
            <a:endParaRPr lang="en-US"/>
          </a:p>
        </p:txBody>
      </p:sp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EF2E6-12E5-4226-9BDF-C96997368021}" type="slidenum">
              <a:rPr lang="en-US"/>
              <a:pPr/>
              <a:t>39</a:t>
            </a:fld>
            <a:endParaRPr lang="en-US"/>
          </a:p>
        </p:txBody>
      </p:sp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81F-513F-416B-AFA1-C871E45F778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9C16-0A5A-4D0C-AF4F-EC4E64151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E624-DE76-4CEC-8785-5C41534A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F500-F594-496A-A0DC-E7FD4E6B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7DD1-1238-4272-8AF3-3F5ACE539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E6AE-3A2E-417A-8192-BDC878710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81A6-A439-4723-9321-094F37241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D18B9-F6B0-4672-9E5B-9A636ECE9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3FE3-9EB1-4134-9A6A-8D8842A0A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F103-6823-4154-950D-0100CA90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B634-EB62-4125-8B02-DFCF9EBE0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D29F-14E5-4760-A181-EF2B6D46E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C4EC-1BCC-40A6-85E8-663B8B0A6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7C14-9856-4792-AF43-5A0CCA90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BCEF-9B9C-443F-9EBB-C8A197552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4DF8-50DC-4B74-88F8-57BB2200E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945709B-E843-4273-B5F5-C90A3CA38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1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Biochemistry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9680" y="1676400"/>
            <a:ext cx="64008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Chapters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3622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Outline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Carbohydrates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Lipids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Proteins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Enzymes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Nucleic Acids</a:t>
            </a:r>
          </a:p>
          <a:p>
            <a:pPr marL="342900" indent="-342900">
              <a:buFont typeface="+mj-lt"/>
              <a:buAutoNum type="romanUcPeriod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g20_13-01UN"/>
          <p:cNvPicPr>
            <a:picLocks noChangeAspect="1" noChangeArrowheads="1"/>
          </p:cNvPicPr>
          <p:nvPr/>
        </p:nvPicPr>
        <p:blipFill>
          <a:blip r:embed="rId2" cstate="print"/>
          <a:srcRect b="21152"/>
          <a:stretch>
            <a:fillRect/>
          </a:stretch>
        </p:blipFill>
        <p:spPr bwMode="auto">
          <a:xfrm>
            <a:off x="247650" y="1676400"/>
            <a:ext cx="889635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are triglycerides formed?</a:t>
            </a:r>
          </a:p>
        </p:txBody>
      </p:sp>
    </p:spTree>
    <p:extLst>
      <p:ext uri="{BB962C8B-B14F-4D97-AF65-F5344CB8AC3E}">
        <p14:creationId xmlns:p14="http://schemas.microsoft.com/office/powerpoint/2010/main" val="246234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8_02_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2694"/>
            <a:ext cx="9144000" cy="38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4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8_0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3" y="1143000"/>
            <a:ext cx="799505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200" dirty="0" smtClean="0"/>
              <a:t>What type of fatty acids make up the following fats and oils?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33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are unsaturated </a:t>
            </a:r>
            <a:r>
              <a:rPr lang="en-US" sz="3200" dirty="0" err="1" smtClean="0"/>
              <a:t>triacylglycerols</a:t>
            </a:r>
            <a:r>
              <a:rPr lang="en-US" sz="3200" dirty="0" smtClean="0"/>
              <a:t> converted to saturated </a:t>
            </a:r>
            <a:r>
              <a:rPr lang="en-US" sz="3200" dirty="0" err="1" smtClean="0"/>
              <a:t>triacylglycerols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3" name="Picture 9" descr="18_Pg620_UnFigure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778875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567178"/>
            <a:ext cx="481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Hydrogenation Reaction:</a:t>
            </a:r>
          </a:p>
        </p:txBody>
      </p:sp>
    </p:spTree>
    <p:extLst>
      <p:ext uri="{BB962C8B-B14F-4D97-AF65-F5344CB8AC3E}">
        <p14:creationId xmlns:p14="http://schemas.microsoft.com/office/powerpoint/2010/main" val="208913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8_Pg621_UnFigure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19200"/>
            <a:ext cx="8778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soap formed?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2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_Pg185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0"/>
            <a:ext cx="4267200" cy="530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133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do soaps work??</a:t>
            </a:r>
            <a:endParaRPr lang="en-US" sz="4000" dirty="0"/>
          </a:p>
        </p:txBody>
      </p:sp>
      <p:pic>
        <p:nvPicPr>
          <p:cNvPr id="4" name="Picture 3" descr="06_Pg185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" y="5010912"/>
            <a:ext cx="8778240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do steroids look like?</a:t>
            </a:r>
          </a:p>
        </p:txBody>
      </p:sp>
      <p:pic>
        <p:nvPicPr>
          <p:cNvPr id="5" name="Picture 9" descr="18_Pg622_UnFigure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048000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1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cholesterol look like?</a:t>
            </a:r>
            <a:endParaRPr lang="en-US" dirty="0"/>
          </a:p>
        </p:txBody>
      </p:sp>
      <p:pic>
        <p:nvPicPr>
          <p:cNvPr id="6" name="Picture 8" descr="18_Pg623_UnFigur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191000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18_0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27300" cy="46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3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What do steroid hormones look like?</a:t>
            </a:r>
            <a:endParaRPr lang="en-US" sz="3800" dirty="0"/>
          </a:p>
        </p:txBody>
      </p:sp>
      <p:pic>
        <p:nvPicPr>
          <p:cNvPr id="3" name="Picture 10" descr="18_Pg623_UnFigure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1"/>
          <a:stretch>
            <a:fillRect/>
          </a:stretch>
        </p:blipFill>
        <p:spPr bwMode="auto">
          <a:xfrm>
            <a:off x="508780" y="1828800"/>
            <a:ext cx="294879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18_Pg623_UnFigure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5"/>
          <a:stretch>
            <a:fillRect/>
          </a:stretch>
        </p:blipFill>
        <p:spPr bwMode="auto">
          <a:xfrm>
            <a:off x="4953000" y="1756601"/>
            <a:ext cx="3445308" cy="31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1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/>
              <a:t>What makes an amino acid </a:t>
            </a:r>
            <a:r>
              <a:rPr lang="en-US" sz="3600" dirty="0" err="1" smtClean="0"/>
              <a:t>nonpolar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pic>
        <p:nvPicPr>
          <p:cNvPr id="3" name="Picture 8" descr="18_04_Table"/>
          <p:cNvPicPr>
            <a:picLocks noChangeAspect="1" noChangeArrowheads="1"/>
          </p:cNvPicPr>
          <p:nvPr/>
        </p:nvPicPr>
        <p:blipFill>
          <a:blip r:embed="rId2" cstate="print"/>
          <a:srcRect b="57283"/>
          <a:stretch>
            <a:fillRect/>
          </a:stretch>
        </p:blipFill>
        <p:spPr bwMode="auto">
          <a:xfrm>
            <a:off x="40640" y="914400"/>
            <a:ext cx="910336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2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" y="76200"/>
            <a:ext cx="89154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What makes an amino acid polar? </a:t>
            </a:r>
            <a:endParaRPr lang="en-US" sz="4000" dirty="0"/>
          </a:p>
        </p:txBody>
      </p:sp>
      <p:pic>
        <p:nvPicPr>
          <p:cNvPr id="3" name="Picture 8" descr="18_04_Table"/>
          <p:cNvPicPr>
            <a:picLocks noChangeAspect="1" noChangeArrowheads="1"/>
          </p:cNvPicPr>
          <p:nvPr/>
        </p:nvPicPr>
        <p:blipFill>
          <a:blip r:embed="rId2" cstate="print"/>
          <a:srcRect t="42717" b="34801"/>
          <a:stretch>
            <a:fillRect/>
          </a:stretch>
        </p:blipFill>
        <p:spPr bwMode="auto">
          <a:xfrm>
            <a:off x="0" y="1295400"/>
            <a:ext cx="9144001" cy="2576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400" dirty="0" smtClean="0"/>
              <a:t>What makes amino acids acidic or basic? </a:t>
            </a:r>
            <a:endParaRPr lang="en-US" sz="3400" dirty="0"/>
          </a:p>
        </p:txBody>
      </p:sp>
      <p:pic>
        <p:nvPicPr>
          <p:cNvPr id="3" name="Picture 8" descr="18_04_Table"/>
          <p:cNvPicPr>
            <a:picLocks noChangeAspect="1" noChangeArrowheads="1"/>
          </p:cNvPicPr>
          <p:nvPr/>
        </p:nvPicPr>
        <p:blipFill>
          <a:blip r:embed="rId2" cstate="print"/>
          <a:srcRect t="65199"/>
          <a:stretch>
            <a:fillRect/>
          </a:stretch>
        </p:blipFill>
        <p:spPr bwMode="auto">
          <a:xfrm>
            <a:off x="60050" y="990600"/>
            <a:ext cx="90839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g20_01-01UN"/>
          <p:cNvPicPr>
            <a:picLocks noChangeAspect="1" noChangeArrowheads="1"/>
          </p:cNvPicPr>
          <p:nvPr/>
        </p:nvPicPr>
        <p:blipFill>
          <a:blip r:embed="rId2" cstate="print"/>
          <a:srcRect b="29715"/>
          <a:stretch>
            <a:fillRect/>
          </a:stretch>
        </p:blipFill>
        <p:spPr bwMode="auto">
          <a:xfrm>
            <a:off x="193675" y="2819400"/>
            <a:ext cx="8950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What </a:t>
            </a:r>
            <a:r>
              <a:rPr lang="en-US" sz="4000" smtClean="0"/>
              <a:t>are proteins?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What is the primary structure of a protein?</a:t>
            </a:r>
          </a:p>
        </p:txBody>
      </p:sp>
      <p:pic>
        <p:nvPicPr>
          <p:cNvPr id="28676" name="Picture 4" descr="fg20_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66698"/>
          <a:stretch>
            <a:fillRect/>
          </a:stretch>
        </p:blipFill>
        <p:spPr>
          <a:xfrm>
            <a:off x="228600" y="1905000"/>
            <a:ext cx="8534400" cy="1184275"/>
          </a:xfrm>
          <a:noFill/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47800" y="2514600"/>
          <a:ext cx="60960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truct" r:id="rId4" imgW="3828960" imgH="1839960" progId="">
                  <p:embed/>
                </p:oleObj>
              </mc:Choice>
              <mc:Fallback>
                <p:oleObj name="Struct" r:id="rId4" imgW="3828960" imgH="18399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609600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100" dirty="0" smtClean="0"/>
              <a:t>What does the secondary structure look like? </a:t>
            </a:r>
            <a:endParaRPr lang="en-US" sz="3100" dirty="0"/>
          </a:p>
        </p:txBody>
      </p:sp>
      <p:pic>
        <p:nvPicPr>
          <p:cNvPr id="8" name="Picture 6" descr="18_10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886058" cy="5943600"/>
          </a:xfrm>
          <a:prstGeom prst="rect">
            <a:avLst/>
          </a:prstGeom>
          <a:noFill/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048000" y="914400"/>
            <a:ext cx="28209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 Helix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 descr="18_Pg629_Un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159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100" dirty="0" smtClean="0"/>
              <a:t>What does the secondary structure look like? </a:t>
            </a:r>
            <a:endParaRPr lang="en-US" sz="31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28600" y="1600200"/>
            <a:ext cx="23622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Beta Sheet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18_11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733" y="1371600"/>
            <a:ext cx="6680267" cy="511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400" dirty="0" smtClean="0"/>
              <a:t>What is the tertiary structure of a protein?</a:t>
            </a:r>
          </a:p>
        </p:txBody>
      </p:sp>
      <p:pic>
        <p:nvPicPr>
          <p:cNvPr id="30724" name="Picture 4" descr="fg20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4348248" cy="4191000"/>
          </a:xfrm>
          <a:noFill/>
        </p:spPr>
      </p:pic>
      <p:pic>
        <p:nvPicPr>
          <p:cNvPr id="6" name="Picture 7" descr="18_12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473392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8_13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96347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900" dirty="0" smtClean="0"/>
              <a:t>How are the different protein structures related? </a:t>
            </a:r>
            <a:endParaRPr lang="en-US" sz="2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8_08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991600" cy="3284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8_03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3400"/>
            <a:ext cx="9144001" cy="564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8_0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441700" cy="51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How are carbohydrates formed?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7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 What does an enzyme do?</a:t>
            </a:r>
          </a:p>
        </p:txBody>
      </p:sp>
      <p:pic>
        <p:nvPicPr>
          <p:cNvPr id="32771" name="Picture 4" descr="fg20_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838200"/>
            <a:ext cx="7772400" cy="5865303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enzymes work?</a:t>
            </a:r>
            <a:endParaRPr lang="en-US" dirty="0"/>
          </a:p>
        </p:txBody>
      </p:sp>
      <p:pic>
        <p:nvPicPr>
          <p:cNvPr id="3" name="Picture 8" descr="18_15_Figu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537487" cy="2514600"/>
          </a:xfrm>
          <a:prstGeom prst="rect">
            <a:avLst/>
          </a:prstGeom>
          <a:noFill/>
        </p:spPr>
      </p:pic>
      <p:pic>
        <p:nvPicPr>
          <p:cNvPr id="4" name="Picture 8" descr="18_15_Figur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6516688" cy="251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ein14e_figun_20_p4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74700"/>
            <a:ext cx="8494713" cy="532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1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4040188" cy="639762"/>
          </a:xfrm>
        </p:spPr>
        <p:txBody>
          <a:bodyPr/>
          <a:lstStyle/>
          <a:p>
            <a:r>
              <a:rPr lang="en-US" dirty="0" smtClean="0"/>
              <a:t>What is a nucleic acid?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19600" y="304800"/>
            <a:ext cx="4495800" cy="639762"/>
          </a:xfrm>
        </p:spPr>
        <p:txBody>
          <a:bodyPr/>
          <a:lstStyle/>
          <a:p>
            <a:r>
              <a:rPr lang="en-US" dirty="0" smtClean="0"/>
              <a:t>What do the bases look like?</a:t>
            </a:r>
            <a:endParaRPr lang="en-US" dirty="0"/>
          </a:p>
        </p:txBody>
      </p:sp>
      <p:pic>
        <p:nvPicPr>
          <p:cNvPr id="4" name="Picture 9" descr="18_16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945602" cy="2207622"/>
          </a:xfrm>
          <a:prstGeom prst="rect">
            <a:avLst/>
          </a:prstGeom>
          <a:noFill/>
        </p:spPr>
      </p:pic>
      <p:pic>
        <p:nvPicPr>
          <p:cNvPr id="6" name="Picture 9" descr="18_17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4308475" cy="5179226"/>
          </a:xfrm>
          <a:prstGeom prst="rect">
            <a:avLst/>
          </a:prstGeom>
          <a:noFill/>
        </p:spPr>
      </p:pic>
      <p:pic>
        <p:nvPicPr>
          <p:cNvPr id="13" name="Picture 8" descr="18_18_Fig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48075"/>
            <a:ext cx="2417762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hein14e_figun_20_p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3700"/>
            <a:ext cx="85312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752600" y="990600"/>
            <a:ext cx="5105400" cy="5486400"/>
            <a:chOff x="3309" y="1056"/>
            <a:chExt cx="2311" cy="2527"/>
          </a:xfrm>
        </p:grpSpPr>
        <p:pic>
          <p:nvPicPr>
            <p:cNvPr id="8" name="Picture 9" descr="18_21_Figure"/>
            <p:cNvPicPr>
              <a:picLocks noChangeAspect="1" noChangeArrowheads="1"/>
            </p:cNvPicPr>
            <p:nvPr/>
          </p:nvPicPr>
          <p:blipFill>
            <a:blip r:embed="rId2" cstate="print"/>
            <a:srcRect t="27075" r="60747"/>
            <a:stretch>
              <a:fillRect/>
            </a:stretch>
          </p:blipFill>
          <p:spPr bwMode="auto">
            <a:xfrm>
              <a:off x="3309" y="1056"/>
              <a:ext cx="1251" cy="2527"/>
            </a:xfrm>
            <a:prstGeom prst="rect">
              <a:avLst/>
            </a:prstGeom>
            <a:noFill/>
          </p:spPr>
        </p:pic>
        <p:pic>
          <p:nvPicPr>
            <p:cNvPr id="9" name="Picture 10" descr="18_21_Figure"/>
            <p:cNvPicPr>
              <a:picLocks noChangeAspect="1" noChangeArrowheads="1"/>
            </p:cNvPicPr>
            <p:nvPr/>
          </p:nvPicPr>
          <p:blipFill>
            <a:blip r:embed="rId2" cstate="print"/>
            <a:srcRect l="45387" t="27075" r="21492" b="39082"/>
            <a:stretch>
              <a:fillRect/>
            </a:stretch>
          </p:blipFill>
          <p:spPr bwMode="auto">
            <a:xfrm>
              <a:off x="4626" y="1076"/>
              <a:ext cx="994" cy="1104"/>
            </a:xfrm>
            <a:prstGeom prst="rect">
              <a:avLst/>
            </a:prstGeom>
            <a:noFill/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400" dirty="0" smtClean="0"/>
              <a:t>What is the structure of the double helix? </a:t>
            </a:r>
            <a:endParaRPr lang="en-US" sz="3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200" dirty="0" smtClean="0"/>
              <a:t>How does DNA replication work?</a:t>
            </a:r>
            <a:endParaRPr lang="en-US" sz="4200" dirty="0"/>
          </a:p>
        </p:txBody>
      </p:sp>
      <p:pic>
        <p:nvPicPr>
          <p:cNvPr id="3" name="Picture 8" descr="18_22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34823"/>
            <a:ext cx="3894138" cy="5923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8_09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778875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8_23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53" y="1371600"/>
            <a:ext cx="8970247" cy="2971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does protein synthesis work?</a:t>
            </a:r>
            <a:endParaRPr lang="en-US"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ein14e_fig_20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1" y="1219200"/>
            <a:ext cx="8520113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does protein synthesis work?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15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do monosaccharaides look like? 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758950" y="1181100"/>
            <a:ext cx="1406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" y="1485900"/>
            <a:ext cx="119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1758950" y="1181100"/>
            <a:ext cx="1406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040" y="1638300"/>
            <a:ext cx="11128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1758950" y="1181100"/>
            <a:ext cx="1406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240" y="1714500"/>
            <a:ext cx="119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5"/>
          <p:cNvSpPr>
            <a:spLocks noChangeArrowheads="1"/>
          </p:cNvSpPr>
          <p:nvPr/>
        </p:nvSpPr>
        <p:spPr bwMode="auto">
          <a:xfrm>
            <a:off x="1758950" y="1181100"/>
            <a:ext cx="1406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165" y="1714500"/>
            <a:ext cx="1273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52"/>
          <p:cNvSpPr>
            <a:spLocks noChangeArrowheads="1"/>
          </p:cNvSpPr>
          <p:nvPr/>
        </p:nvSpPr>
        <p:spPr bwMode="auto">
          <a:xfrm>
            <a:off x="624840" y="42291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D-(-)-glucose</a:t>
            </a:r>
          </a:p>
        </p:txBody>
      </p:sp>
      <p:sp>
        <p:nvSpPr>
          <p:cNvPr id="22540" name="Rectangle 154"/>
          <p:cNvSpPr>
            <a:spLocks noChangeArrowheads="1"/>
          </p:cNvSpPr>
          <p:nvPr/>
        </p:nvSpPr>
        <p:spPr bwMode="auto">
          <a:xfrm>
            <a:off x="2606040" y="43053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D-(+)-galactose</a:t>
            </a:r>
          </a:p>
        </p:txBody>
      </p:sp>
      <p:sp>
        <p:nvSpPr>
          <p:cNvPr id="22541" name="Rectangle 155"/>
          <p:cNvSpPr>
            <a:spLocks noChangeArrowheads="1"/>
          </p:cNvSpPr>
          <p:nvPr/>
        </p:nvSpPr>
        <p:spPr bwMode="auto">
          <a:xfrm>
            <a:off x="4968240" y="43053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D-(+)-mannose</a:t>
            </a:r>
          </a:p>
        </p:txBody>
      </p:sp>
      <p:sp>
        <p:nvSpPr>
          <p:cNvPr id="22542" name="Rectangle 156"/>
          <p:cNvSpPr>
            <a:spLocks noChangeArrowheads="1"/>
          </p:cNvSpPr>
          <p:nvPr/>
        </p:nvSpPr>
        <p:spPr bwMode="auto">
          <a:xfrm>
            <a:off x="7330440" y="43053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D-(-)-fructose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does transcription in protein synthesis work? </a:t>
            </a:r>
          </a:p>
        </p:txBody>
      </p:sp>
      <p:pic>
        <p:nvPicPr>
          <p:cNvPr id="8198" name="Picture 6" descr="18_24_Figure"/>
          <p:cNvPicPr>
            <a:picLocks noChangeAspect="1" noChangeArrowheads="1"/>
          </p:cNvPicPr>
          <p:nvPr/>
        </p:nvPicPr>
        <p:blipFill>
          <a:blip r:embed="rId3" cstate="print"/>
          <a:srcRect r="34520" b="62904"/>
          <a:stretch>
            <a:fillRect/>
          </a:stretch>
        </p:blipFill>
        <p:spPr bwMode="auto">
          <a:xfrm>
            <a:off x="793448" y="838199"/>
            <a:ext cx="7512352" cy="5702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8_10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72051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8_24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105400" cy="684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g20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76" y="1371600"/>
            <a:ext cx="81534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3900" dirty="0" smtClean="0"/>
              <a:t>What do sugars do in a solution? 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00287" y="3886200"/>
            <a:ext cx="4816475" cy="2505075"/>
            <a:chOff x="672" y="1632"/>
            <a:chExt cx="3034" cy="1578"/>
          </a:xfrm>
        </p:grpSpPr>
        <p:pic>
          <p:nvPicPr>
            <p:cNvPr id="5" name="Picture 13" descr="18_Pg654_UnFigure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632"/>
              <a:ext cx="3034" cy="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1910" y="2428"/>
              <a:ext cx="240" cy="240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b="0"/>
            </a:p>
          </p:txBody>
        </p:sp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3436" y="1968"/>
              <a:ext cx="240" cy="240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b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040" y="1380585"/>
            <a:ext cx="2971800" cy="1703388"/>
          </a:xfrm>
          <a:noFill/>
        </p:spPr>
      </p:pic>
      <p:pic>
        <p:nvPicPr>
          <p:cNvPr id="2457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82640" y="1075785"/>
            <a:ext cx="2667000" cy="1508125"/>
          </a:xfrm>
          <a:noFill/>
        </p:spPr>
      </p:pic>
      <p:pic>
        <p:nvPicPr>
          <p:cNvPr id="24580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24200" y="2932105"/>
            <a:ext cx="2590800" cy="2060575"/>
          </a:xfrm>
          <a:noFill/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1371600" y="320938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Sucrose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6781800" y="3011741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Maltose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3816350" y="5108605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Lactose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685800" y="304800"/>
            <a:ext cx="8229600" cy="7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900" dirty="0" smtClean="0">
                <a:solidFill>
                  <a:schemeClr val="tx2"/>
                </a:solidFill>
              </a:rPr>
              <a:t>What does a disaccharide look like?</a:t>
            </a:r>
            <a:endParaRPr lang="en-US" sz="39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2590800"/>
            <a:ext cx="225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glucose            </a:t>
            </a:r>
            <a:r>
              <a:rPr lang="en-US" sz="1400" dirty="0" err="1" smtClean="0"/>
              <a:t>glucose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8_01_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"/>
            <a:ext cx="5680075" cy="67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20_12"/>
          <p:cNvPicPr>
            <a:picLocks noChangeAspect="1" noChangeArrowheads="1"/>
          </p:cNvPicPr>
          <p:nvPr/>
        </p:nvPicPr>
        <p:blipFill>
          <a:blip r:embed="rId2" cstate="print"/>
          <a:srcRect b="61560"/>
          <a:stretch>
            <a:fillRect/>
          </a:stretch>
        </p:blipFill>
        <p:spPr bwMode="auto">
          <a:xfrm>
            <a:off x="457200" y="1600200"/>
            <a:ext cx="84518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fg20_13"/>
          <p:cNvPicPr>
            <a:picLocks noChangeAspect="1" noChangeArrowheads="1"/>
          </p:cNvPicPr>
          <p:nvPr/>
        </p:nvPicPr>
        <p:blipFill>
          <a:blip r:embed="rId3" cstate="print"/>
          <a:srcRect b="60028"/>
          <a:stretch>
            <a:fillRect/>
          </a:stretch>
        </p:blipFill>
        <p:spPr bwMode="auto">
          <a:xfrm>
            <a:off x="136525" y="3810000"/>
            <a:ext cx="861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How does the structure of polysaccharides differ from monosaccharide and disaccharides?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072128" y="2878931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starch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938778" y="510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cellulose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dirty="0" smtClean="0"/>
              <a:t>How are saturated and unsaturated fats different?</a:t>
            </a:r>
            <a:endParaRPr lang="en-US" sz="2800" dirty="0"/>
          </a:p>
        </p:txBody>
      </p:sp>
      <p:pic>
        <p:nvPicPr>
          <p:cNvPr id="37890" name="Picture 5" descr="fg20_13-03U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35905"/>
          <a:stretch>
            <a:fillRect/>
          </a:stretch>
        </p:blipFill>
        <p:spPr>
          <a:xfrm>
            <a:off x="2111374" y="915225"/>
            <a:ext cx="6781800" cy="2303463"/>
          </a:xfrm>
          <a:noFill/>
        </p:spPr>
      </p:pic>
      <p:pic>
        <p:nvPicPr>
          <p:cNvPr id="37891" name="Picture 8" descr="fg20_13-04U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45158"/>
          <a:stretch>
            <a:fillRect/>
          </a:stretch>
        </p:blipFill>
        <p:spPr>
          <a:xfrm>
            <a:off x="1066800" y="3429000"/>
            <a:ext cx="7162800" cy="1993900"/>
          </a:xfrm>
          <a:noFill/>
        </p:spPr>
      </p:pic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152400" y="10668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Saturated </a:t>
            </a:r>
            <a:r>
              <a:rPr lang="en-US" sz="2400" dirty="0" smtClean="0"/>
              <a:t>fat</a:t>
            </a:r>
            <a:endParaRPr lang="en-US" sz="2400" dirty="0"/>
          </a:p>
        </p:txBody>
      </p:sp>
      <p:sp>
        <p:nvSpPr>
          <p:cNvPr id="37893" name="Text Box 13"/>
          <p:cNvSpPr txBox="1">
            <a:spLocks noChangeArrowheads="1"/>
          </p:cNvSpPr>
          <p:nvPr/>
        </p:nvSpPr>
        <p:spPr bwMode="auto">
          <a:xfrm>
            <a:off x="228600" y="3048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Unsaturated fat</a:t>
            </a:r>
          </a:p>
        </p:txBody>
      </p:sp>
    </p:spTree>
    <p:extLst>
      <p:ext uri="{BB962C8B-B14F-4D97-AF65-F5344CB8AC3E}">
        <p14:creationId xmlns:p14="http://schemas.microsoft.com/office/powerpoint/2010/main" val="13627968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276</Words>
  <Application>Microsoft Office PowerPoint</Application>
  <PresentationFormat>On-screen Show (4:3)</PresentationFormat>
  <Paragraphs>59</Paragraphs>
  <Slides>42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Struct</vt:lpstr>
      <vt:lpstr>Introduction to Biochemistry</vt:lpstr>
      <vt:lpstr>PowerPoint Presentation</vt:lpstr>
      <vt:lpstr>How are carbohydrates formed?</vt:lpstr>
      <vt:lpstr>What do monosaccharaides look like? </vt:lpstr>
      <vt:lpstr>What do sugars do in a solution? </vt:lpstr>
      <vt:lpstr>PowerPoint Presentation</vt:lpstr>
      <vt:lpstr>PowerPoint Presentation</vt:lpstr>
      <vt:lpstr>How does the structure of polysaccharides differ from monosaccharide and disaccharides?</vt:lpstr>
      <vt:lpstr>How are saturated and unsaturated fats different?</vt:lpstr>
      <vt:lpstr>How are triglycerides formed?</vt:lpstr>
      <vt:lpstr>PowerPoint Presentation</vt:lpstr>
      <vt:lpstr>What type of fatty acids make up the following fats and oils?</vt:lpstr>
      <vt:lpstr>How are unsaturated triacylglycerols converted to saturated triacylglycerols?</vt:lpstr>
      <vt:lpstr>How is soap formed?</vt:lpstr>
      <vt:lpstr>PowerPoint Presentation</vt:lpstr>
      <vt:lpstr>What do steroids look like?</vt:lpstr>
      <vt:lpstr>What does cholesterol look like?</vt:lpstr>
      <vt:lpstr>What do steroid hormones look like?</vt:lpstr>
      <vt:lpstr>What makes an amino acid nonpolar? </vt:lpstr>
      <vt:lpstr>What makes an amino acid polar? </vt:lpstr>
      <vt:lpstr>What makes amino acids acidic or basic? </vt:lpstr>
      <vt:lpstr>What are proteins?</vt:lpstr>
      <vt:lpstr>What is the primary structure of a protein?</vt:lpstr>
      <vt:lpstr>What does the secondary structure look like? </vt:lpstr>
      <vt:lpstr>What does the secondary structure look like? </vt:lpstr>
      <vt:lpstr>What is the tertiary structure of a protein?</vt:lpstr>
      <vt:lpstr>How are the different protein structures related? </vt:lpstr>
      <vt:lpstr>PowerPoint Presentation</vt:lpstr>
      <vt:lpstr>PowerPoint Presentation</vt:lpstr>
      <vt:lpstr> What does an enzyme do?</vt:lpstr>
      <vt:lpstr>How do enzymes work?</vt:lpstr>
      <vt:lpstr>PowerPoint Presentation</vt:lpstr>
      <vt:lpstr>PowerPoint Presentation</vt:lpstr>
      <vt:lpstr>PowerPoint Presentation</vt:lpstr>
      <vt:lpstr>What is the structure of the double helix? </vt:lpstr>
      <vt:lpstr>How does DNA replication work?</vt:lpstr>
      <vt:lpstr>PowerPoint Presentation</vt:lpstr>
      <vt:lpstr>How does protein synthesis work?</vt:lpstr>
      <vt:lpstr>How does protein synthesis work?</vt:lpstr>
      <vt:lpstr>How does transcription in protein synthesis work? </vt:lpstr>
      <vt:lpstr>PowerPoint Presentation</vt:lpstr>
      <vt:lpstr>PowerPoint Presentation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Biochemistry</dc:title>
  <dc:creator>Vances</dc:creator>
  <cp:keywords>Carbohydrates;Lipds;Proteins;Nucleic Acids</cp:keywords>
  <cp:lastModifiedBy>Vances</cp:lastModifiedBy>
  <cp:revision>71</cp:revision>
  <dcterms:created xsi:type="dcterms:W3CDTF">2005-12-01T21:35:46Z</dcterms:created>
  <dcterms:modified xsi:type="dcterms:W3CDTF">2013-05-07T01:54:04Z</dcterms:modified>
</cp:coreProperties>
</file>